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5" r:id="rId4"/>
    <p:sldId id="266" r:id="rId5"/>
    <p:sldId id="268" r:id="rId6"/>
    <p:sldId id="269" r:id="rId7"/>
    <p:sldId id="270" r:id="rId8"/>
    <p:sldId id="271" r:id="rId9"/>
    <p:sldId id="258" r:id="rId10"/>
    <p:sldId id="263" r:id="rId11"/>
    <p:sldId id="264"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80610-E88A-4AA4-94AB-E286E38E82A6}" v="21" dt="2024-01-21T23:44:56.800"/>
    <p1510:client id="{8711B4E6-F0C4-4890-A65D-CFA84E6186E7}" v="5" dt="2024-01-21T03:50:20.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4660"/>
  </p:normalViewPr>
  <p:slideViewPr>
    <p:cSldViewPr snapToGrid="0">
      <p:cViewPr>
        <p:scale>
          <a:sx n="120" d="100"/>
          <a:sy n="120" d="100"/>
        </p:scale>
        <p:origin x="1412"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Mahoney" userId="8be4dd9d9bd97828" providerId="LiveId" clId="{73080610-E88A-4AA4-94AB-E286E38E82A6}"/>
    <pc:docChg chg="custSel modSld">
      <pc:chgData name="Joe Mahoney" userId="8be4dd9d9bd97828" providerId="LiveId" clId="{73080610-E88A-4AA4-94AB-E286E38E82A6}" dt="2024-01-21T23:45:33.641" v="355" actId="20577"/>
      <pc:docMkLst>
        <pc:docMk/>
      </pc:docMkLst>
      <pc:sldChg chg="modSp mod">
        <pc:chgData name="Joe Mahoney" userId="8be4dd9d9bd97828" providerId="LiveId" clId="{73080610-E88A-4AA4-94AB-E286E38E82A6}" dt="2024-01-21T22:42:29.046" v="0" actId="313"/>
        <pc:sldMkLst>
          <pc:docMk/>
          <pc:sldMk cId="2053664177" sldId="257"/>
        </pc:sldMkLst>
        <pc:spChg chg="mod">
          <ac:chgData name="Joe Mahoney" userId="8be4dd9d9bd97828" providerId="LiveId" clId="{73080610-E88A-4AA4-94AB-E286E38E82A6}" dt="2024-01-21T22:42:29.046" v="0" actId="313"/>
          <ac:spMkLst>
            <pc:docMk/>
            <pc:sldMk cId="2053664177" sldId="257"/>
            <ac:spMk id="3" creationId="{00000000-0000-0000-0000-000000000000}"/>
          </ac:spMkLst>
        </pc:spChg>
      </pc:sldChg>
      <pc:sldChg chg="modSp mod">
        <pc:chgData name="Joe Mahoney" userId="8be4dd9d9bd97828" providerId="LiveId" clId="{73080610-E88A-4AA4-94AB-E286E38E82A6}" dt="2024-01-21T22:44:10.622" v="104" actId="20577"/>
        <pc:sldMkLst>
          <pc:docMk/>
          <pc:sldMk cId="3918076667" sldId="265"/>
        </pc:sldMkLst>
        <pc:spChg chg="mod">
          <ac:chgData name="Joe Mahoney" userId="8be4dd9d9bd97828" providerId="LiveId" clId="{73080610-E88A-4AA4-94AB-E286E38E82A6}" dt="2024-01-21T22:42:56.831" v="7" actId="113"/>
          <ac:spMkLst>
            <pc:docMk/>
            <pc:sldMk cId="3918076667" sldId="265"/>
            <ac:spMk id="2" creationId="{2D9E0D28-3B66-1901-7A9F-0632E24255F4}"/>
          </ac:spMkLst>
        </pc:spChg>
        <pc:spChg chg="mod">
          <ac:chgData name="Joe Mahoney" userId="8be4dd9d9bd97828" providerId="LiveId" clId="{73080610-E88A-4AA4-94AB-E286E38E82A6}" dt="2024-01-21T22:44:10.622" v="104" actId="20577"/>
          <ac:spMkLst>
            <pc:docMk/>
            <pc:sldMk cId="3918076667" sldId="265"/>
            <ac:spMk id="3" creationId="{C64B05A6-961B-900C-F8E8-25D73B780C22}"/>
          </ac:spMkLst>
        </pc:spChg>
      </pc:sldChg>
      <pc:sldChg chg="modSp mod">
        <pc:chgData name="Joe Mahoney" userId="8be4dd9d9bd97828" providerId="LiveId" clId="{73080610-E88A-4AA4-94AB-E286E38E82A6}" dt="2024-01-21T23:41:24.658" v="205" actId="1076"/>
        <pc:sldMkLst>
          <pc:docMk/>
          <pc:sldMk cId="2386784445" sldId="266"/>
        </pc:sldMkLst>
        <pc:spChg chg="mod">
          <ac:chgData name="Joe Mahoney" userId="8be4dd9d9bd97828" providerId="LiveId" clId="{73080610-E88A-4AA4-94AB-E286E38E82A6}" dt="2024-01-21T22:44:34.998" v="110" actId="14100"/>
          <ac:spMkLst>
            <pc:docMk/>
            <pc:sldMk cId="2386784445" sldId="266"/>
            <ac:spMk id="2" creationId="{015FA91D-C370-950E-2514-C7B6BEA29AE0}"/>
          </ac:spMkLst>
        </pc:spChg>
        <pc:spChg chg="mod">
          <ac:chgData name="Joe Mahoney" userId="8be4dd9d9bd97828" providerId="LiveId" clId="{73080610-E88A-4AA4-94AB-E286E38E82A6}" dt="2024-01-21T23:41:24.658" v="205" actId="1076"/>
          <ac:spMkLst>
            <pc:docMk/>
            <pc:sldMk cId="2386784445" sldId="266"/>
            <ac:spMk id="3" creationId="{0DA2A377-EBCA-115B-F9DC-66B7E0A9DE45}"/>
          </ac:spMkLst>
        </pc:spChg>
        <pc:picChg chg="mod">
          <ac:chgData name="Joe Mahoney" userId="8be4dd9d9bd97828" providerId="LiveId" clId="{73080610-E88A-4AA4-94AB-E286E38E82A6}" dt="2024-01-21T22:44:22.941" v="105" actId="1076"/>
          <ac:picMkLst>
            <pc:docMk/>
            <pc:sldMk cId="2386784445" sldId="266"/>
            <ac:picMk id="4" creationId="{ABD4B02A-96DB-46FF-AA73-D04F332F6718}"/>
          </ac:picMkLst>
        </pc:picChg>
      </pc:sldChg>
      <pc:sldChg chg="modSp mod">
        <pc:chgData name="Joe Mahoney" userId="8be4dd9d9bd97828" providerId="LiveId" clId="{73080610-E88A-4AA4-94AB-E286E38E82A6}" dt="2024-01-21T23:42:40.627" v="225" actId="1076"/>
        <pc:sldMkLst>
          <pc:docMk/>
          <pc:sldMk cId="760255436" sldId="268"/>
        </pc:sldMkLst>
        <pc:spChg chg="mod">
          <ac:chgData name="Joe Mahoney" userId="8be4dd9d9bd97828" providerId="LiveId" clId="{73080610-E88A-4AA4-94AB-E286E38E82A6}" dt="2024-01-21T23:42:01.804" v="214" actId="14100"/>
          <ac:spMkLst>
            <pc:docMk/>
            <pc:sldMk cId="760255436" sldId="268"/>
            <ac:spMk id="2" creationId="{2CD8BAE1-ED53-0E97-23B1-54FF2294F8DB}"/>
          </ac:spMkLst>
        </pc:spChg>
        <pc:spChg chg="mod">
          <ac:chgData name="Joe Mahoney" userId="8be4dd9d9bd97828" providerId="LiveId" clId="{73080610-E88A-4AA4-94AB-E286E38E82A6}" dt="2024-01-21T23:42:32.311" v="224" actId="6549"/>
          <ac:spMkLst>
            <pc:docMk/>
            <pc:sldMk cId="760255436" sldId="268"/>
            <ac:spMk id="3" creationId="{1963ABAE-DA9A-3C77-0ECC-90F523088F8E}"/>
          </ac:spMkLst>
        </pc:spChg>
        <pc:picChg chg="mod">
          <ac:chgData name="Joe Mahoney" userId="8be4dd9d9bd97828" providerId="LiveId" clId="{73080610-E88A-4AA4-94AB-E286E38E82A6}" dt="2024-01-21T23:42:40.627" v="225" actId="1076"/>
          <ac:picMkLst>
            <pc:docMk/>
            <pc:sldMk cId="760255436" sldId="268"/>
            <ac:picMk id="4" creationId="{67E3446C-7330-C8F2-955A-B97C25B5B63E}"/>
          </ac:picMkLst>
        </pc:picChg>
      </pc:sldChg>
      <pc:sldChg chg="modSp mod">
        <pc:chgData name="Joe Mahoney" userId="8be4dd9d9bd97828" providerId="LiveId" clId="{73080610-E88A-4AA4-94AB-E286E38E82A6}" dt="2024-01-21T23:43:17.158" v="232" actId="1076"/>
        <pc:sldMkLst>
          <pc:docMk/>
          <pc:sldMk cId="1353479007" sldId="269"/>
        </pc:sldMkLst>
        <pc:spChg chg="mod">
          <ac:chgData name="Joe Mahoney" userId="8be4dd9d9bd97828" providerId="LiveId" clId="{73080610-E88A-4AA4-94AB-E286E38E82A6}" dt="2024-01-21T23:42:58.581" v="230" actId="113"/>
          <ac:spMkLst>
            <pc:docMk/>
            <pc:sldMk cId="1353479007" sldId="269"/>
            <ac:spMk id="2" creationId="{4A02FA0C-CBAB-21D6-5D65-BE4AA7AF46E4}"/>
          </ac:spMkLst>
        </pc:spChg>
        <pc:spChg chg="mod">
          <ac:chgData name="Joe Mahoney" userId="8be4dd9d9bd97828" providerId="LiveId" clId="{73080610-E88A-4AA4-94AB-E286E38E82A6}" dt="2024-01-21T23:43:07.457" v="231" actId="20577"/>
          <ac:spMkLst>
            <pc:docMk/>
            <pc:sldMk cId="1353479007" sldId="269"/>
            <ac:spMk id="3" creationId="{6B14E94E-4652-4526-CFFE-D62725129985}"/>
          </ac:spMkLst>
        </pc:spChg>
        <pc:picChg chg="mod">
          <ac:chgData name="Joe Mahoney" userId="8be4dd9d9bd97828" providerId="LiveId" clId="{73080610-E88A-4AA4-94AB-E286E38E82A6}" dt="2024-01-21T23:43:17.158" v="232" actId="1076"/>
          <ac:picMkLst>
            <pc:docMk/>
            <pc:sldMk cId="1353479007" sldId="269"/>
            <ac:picMk id="4" creationId="{CE3ADCD9-8547-50E5-3923-ACEF82E936CE}"/>
          </ac:picMkLst>
        </pc:picChg>
      </pc:sldChg>
      <pc:sldChg chg="modSp mod">
        <pc:chgData name="Joe Mahoney" userId="8be4dd9d9bd97828" providerId="LiveId" clId="{73080610-E88A-4AA4-94AB-E286E38E82A6}" dt="2024-01-21T23:44:08.703" v="255" actId="20577"/>
        <pc:sldMkLst>
          <pc:docMk/>
          <pc:sldMk cId="3337691008" sldId="270"/>
        </pc:sldMkLst>
        <pc:spChg chg="mod">
          <ac:chgData name="Joe Mahoney" userId="8be4dd9d9bd97828" providerId="LiveId" clId="{73080610-E88A-4AA4-94AB-E286E38E82A6}" dt="2024-01-21T23:43:38.549" v="237" actId="113"/>
          <ac:spMkLst>
            <pc:docMk/>
            <pc:sldMk cId="3337691008" sldId="270"/>
            <ac:spMk id="2" creationId="{91BF5B8B-A620-8CB5-3974-CB96D3CE4B84}"/>
          </ac:spMkLst>
        </pc:spChg>
        <pc:spChg chg="mod">
          <ac:chgData name="Joe Mahoney" userId="8be4dd9d9bd97828" providerId="LiveId" clId="{73080610-E88A-4AA4-94AB-E286E38E82A6}" dt="2024-01-21T23:44:08.703" v="255" actId="20577"/>
          <ac:spMkLst>
            <pc:docMk/>
            <pc:sldMk cId="3337691008" sldId="270"/>
            <ac:spMk id="3" creationId="{D2EFFE23-5ADF-C145-E5CF-5F35EA8A527D}"/>
          </ac:spMkLst>
        </pc:spChg>
        <pc:picChg chg="mod">
          <ac:chgData name="Joe Mahoney" userId="8be4dd9d9bd97828" providerId="LiveId" clId="{73080610-E88A-4AA4-94AB-E286E38E82A6}" dt="2024-01-21T23:43:57.006" v="252" actId="1076"/>
          <ac:picMkLst>
            <pc:docMk/>
            <pc:sldMk cId="3337691008" sldId="270"/>
            <ac:picMk id="4" creationId="{56EB881B-CF71-B08A-165E-BED2B10AB9D6}"/>
          </ac:picMkLst>
        </pc:picChg>
      </pc:sldChg>
      <pc:sldChg chg="modSp mod">
        <pc:chgData name="Joe Mahoney" userId="8be4dd9d9bd97828" providerId="LiveId" clId="{73080610-E88A-4AA4-94AB-E286E38E82A6}" dt="2024-01-21T23:45:33.641" v="355" actId="20577"/>
        <pc:sldMkLst>
          <pc:docMk/>
          <pc:sldMk cId="316741090" sldId="271"/>
        </pc:sldMkLst>
        <pc:spChg chg="mod">
          <ac:chgData name="Joe Mahoney" userId="8be4dd9d9bd97828" providerId="LiveId" clId="{73080610-E88A-4AA4-94AB-E286E38E82A6}" dt="2024-01-21T23:44:40.126" v="261" actId="113"/>
          <ac:spMkLst>
            <pc:docMk/>
            <pc:sldMk cId="316741090" sldId="271"/>
            <ac:spMk id="2" creationId="{2D93CC62-1511-3F25-956B-3E384876EBD0}"/>
          </ac:spMkLst>
        </pc:spChg>
        <pc:spChg chg="mod">
          <ac:chgData name="Joe Mahoney" userId="8be4dd9d9bd97828" providerId="LiveId" clId="{73080610-E88A-4AA4-94AB-E286E38E82A6}" dt="2024-01-21T23:45:33.641" v="355" actId="20577"/>
          <ac:spMkLst>
            <pc:docMk/>
            <pc:sldMk cId="316741090" sldId="271"/>
            <ac:spMk id="3" creationId="{D38B178A-F54A-0751-70D7-77D3A3DCFB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D8BA2D5F-9BBF-471D-8C54-8BB5CF99D150}" type="datetime1">
              <a:rPr lang="en-US" altLang="en-US"/>
              <a:pPr>
                <a:defRPr/>
              </a:pPr>
              <a:t>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BD4D6289-7985-4307-BF53-6BF80EE1D93C}" type="slidenum">
              <a:rPr lang="en-US" altLang="en-US"/>
              <a:pPr/>
              <a:t>‹#›</a:t>
            </a:fld>
            <a:endParaRPr lang="en-US" altLang="en-US"/>
          </a:p>
        </p:txBody>
      </p:sp>
    </p:spTree>
    <p:extLst>
      <p:ext uri="{BB962C8B-B14F-4D97-AF65-F5344CB8AC3E}">
        <p14:creationId xmlns:p14="http://schemas.microsoft.com/office/powerpoint/2010/main" val="341697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A2515141-643C-4157-8E71-1BFEDA1CA31D}" type="datetime1">
              <a:rPr lang="en-US" altLang="en-US"/>
              <a:pPr>
                <a:defRPr/>
              </a:pPr>
              <a:t>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D8CC7251-709A-4D85-84DF-FD0BB18D3DF1}" type="slidenum">
              <a:rPr lang="en-US" altLang="en-US"/>
              <a:pPr/>
              <a:t>‹#›</a:t>
            </a:fld>
            <a:endParaRPr lang="en-US" altLang="en-US"/>
          </a:p>
        </p:txBody>
      </p:sp>
    </p:spTree>
    <p:extLst>
      <p:ext uri="{BB962C8B-B14F-4D97-AF65-F5344CB8AC3E}">
        <p14:creationId xmlns:p14="http://schemas.microsoft.com/office/powerpoint/2010/main" val="150803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2CBB43B9-A7B9-4D1C-B529-C846D17DF015}" type="datetime1">
              <a:rPr lang="en-US" altLang="en-US"/>
              <a:pPr>
                <a:defRPr/>
              </a:pPr>
              <a:t>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C927D4D4-590A-40E3-AC36-30F1FC0A9434}" type="slidenum">
              <a:rPr lang="en-US" altLang="en-US"/>
              <a:pPr/>
              <a:t>‹#›</a:t>
            </a:fld>
            <a:endParaRPr lang="en-US" altLang="en-US"/>
          </a:p>
        </p:txBody>
      </p:sp>
    </p:spTree>
    <p:extLst>
      <p:ext uri="{BB962C8B-B14F-4D97-AF65-F5344CB8AC3E}">
        <p14:creationId xmlns:p14="http://schemas.microsoft.com/office/powerpoint/2010/main" val="414407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Adobe Garamond Pro Bold"/>
                <a:cs typeface="Adobe Garamond Pro Bold"/>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dobe Garamond Pro"/>
                <a:cs typeface="Adobe Garamond Pro"/>
              </a:defRPr>
            </a:lvl1pPr>
            <a:lvl2pPr>
              <a:defRPr b="0" i="0">
                <a:latin typeface="Adobe Garamond Pro"/>
                <a:cs typeface="Adobe Garamond Pro"/>
              </a:defRPr>
            </a:lvl2pPr>
            <a:lvl3pPr>
              <a:defRPr b="0" i="0">
                <a:latin typeface="Adobe Garamond Pro"/>
                <a:cs typeface="Adobe Garamond Pro"/>
              </a:defRPr>
            </a:lvl3pPr>
            <a:lvl4pPr>
              <a:defRPr b="0" i="0">
                <a:latin typeface="Adobe Garamond Pro"/>
                <a:cs typeface="Adobe Garamond Pro"/>
              </a:defRPr>
            </a:lvl4pPr>
            <a:lvl5pPr>
              <a:defRPr b="0" i="0">
                <a:latin typeface="Adobe Garamond Pro"/>
                <a:cs typeface="Adobe Garamon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67048B7D-8996-4652-B420-D446D390B4D7}" type="datetime1">
              <a:rPr lang="en-US" altLang="en-US"/>
              <a:pPr>
                <a:defRPr/>
              </a:pPr>
              <a:t>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BEB19BCD-A371-4175-94FC-F8F2161C9CB5}" type="slidenum">
              <a:rPr lang="en-US" altLang="en-US"/>
              <a:pPr/>
              <a:t>‹#›</a:t>
            </a:fld>
            <a:endParaRPr lang="en-US" altLang="en-US"/>
          </a:p>
        </p:txBody>
      </p:sp>
    </p:spTree>
    <p:extLst>
      <p:ext uri="{BB962C8B-B14F-4D97-AF65-F5344CB8AC3E}">
        <p14:creationId xmlns:p14="http://schemas.microsoft.com/office/powerpoint/2010/main" val="35236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B9ED5492-485E-457D-A4DA-82CEC97DC0B6}" type="datetime1">
              <a:rPr lang="en-US" altLang="en-US"/>
              <a:pPr>
                <a:defRPr/>
              </a:pPr>
              <a:t>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6CC21E5F-242A-4C9C-838E-20C3EADCA2F7}" type="slidenum">
              <a:rPr lang="en-US" altLang="en-US"/>
              <a:pPr/>
              <a:t>‹#›</a:t>
            </a:fld>
            <a:endParaRPr lang="en-US" altLang="en-US"/>
          </a:p>
        </p:txBody>
      </p:sp>
    </p:spTree>
    <p:extLst>
      <p:ext uri="{BB962C8B-B14F-4D97-AF65-F5344CB8AC3E}">
        <p14:creationId xmlns:p14="http://schemas.microsoft.com/office/powerpoint/2010/main" val="330071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91E88A17-0D5D-4A49-9690-F076D8BDF2B8}" type="datetime1">
              <a:rPr lang="en-US" altLang="en-US"/>
              <a:pPr>
                <a:defRPr/>
              </a:pPr>
              <a:t>1/21/2024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BEC31144-52D8-49DE-9F55-28BD08354CB4}" type="slidenum">
              <a:rPr lang="en-US" altLang="en-US"/>
              <a:pPr/>
              <a:t>‹#›</a:t>
            </a:fld>
            <a:endParaRPr lang="en-US" altLang="en-US"/>
          </a:p>
        </p:txBody>
      </p:sp>
    </p:spTree>
    <p:extLst>
      <p:ext uri="{BB962C8B-B14F-4D97-AF65-F5344CB8AC3E}">
        <p14:creationId xmlns:p14="http://schemas.microsoft.com/office/powerpoint/2010/main" val="360474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8ED40D68-A903-4858-8B67-798590158BE4}" type="datetime1">
              <a:rPr lang="en-US" altLang="en-US"/>
              <a:pPr>
                <a:defRPr/>
              </a:pPr>
              <a:t>1/21/2024</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D8897732-7357-418C-A315-275E7BD0487E}" type="slidenum">
              <a:rPr lang="en-US" altLang="en-US"/>
              <a:pPr/>
              <a:t>‹#›</a:t>
            </a:fld>
            <a:endParaRPr lang="en-US" altLang="en-US"/>
          </a:p>
        </p:txBody>
      </p:sp>
    </p:spTree>
    <p:extLst>
      <p:ext uri="{BB962C8B-B14F-4D97-AF65-F5344CB8AC3E}">
        <p14:creationId xmlns:p14="http://schemas.microsoft.com/office/powerpoint/2010/main" val="178909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4E5741F2-7C47-4988-A302-0572BDB16541}" type="datetime1">
              <a:rPr lang="en-US" altLang="en-US"/>
              <a:pPr>
                <a:defRPr/>
              </a:pPr>
              <a:t>1/21/2024</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882B4936-A013-48B0-8EC7-DF5CEEE7BFE5}" type="slidenum">
              <a:rPr lang="en-US" altLang="en-US"/>
              <a:pPr/>
              <a:t>‹#›</a:t>
            </a:fld>
            <a:endParaRPr lang="en-US" altLang="en-US"/>
          </a:p>
        </p:txBody>
      </p:sp>
    </p:spTree>
    <p:extLst>
      <p:ext uri="{BB962C8B-B14F-4D97-AF65-F5344CB8AC3E}">
        <p14:creationId xmlns:p14="http://schemas.microsoft.com/office/powerpoint/2010/main" val="338084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0B0C3CAA-54A6-4B40-9DC3-28C12CC117A4}" type="datetime1">
              <a:rPr lang="en-US" altLang="en-US"/>
              <a:pPr>
                <a:defRPr/>
              </a:pPr>
              <a:t>1/21/2024</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BE6AEAA2-5C22-4596-91ED-71FD6D2DEF44}" type="slidenum">
              <a:rPr lang="en-US" altLang="en-US"/>
              <a:pPr/>
              <a:t>‹#›</a:t>
            </a:fld>
            <a:endParaRPr lang="en-US" altLang="en-US"/>
          </a:p>
        </p:txBody>
      </p:sp>
    </p:spTree>
    <p:extLst>
      <p:ext uri="{BB962C8B-B14F-4D97-AF65-F5344CB8AC3E}">
        <p14:creationId xmlns:p14="http://schemas.microsoft.com/office/powerpoint/2010/main" val="68962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12107B81-3E7A-4914-BE8A-8BCEF90C63CC}" type="datetime1">
              <a:rPr lang="en-US" altLang="en-US"/>
              <a:pPr>
                <a:defRPr/>
              </a:pPr>
              <a:t>1/21/2024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6B041A03-0D3D-4496-9A5E-ACB62FE07ED6}" type="slidenum">
              <a:rPr lang="en-US" altLang="en-US"/>
              <a:pPr/>
              <a:t>‹#›</a:t>
            </a:fld>
            <a:endParaRPr lang="en-US" altLang="en-US"/>
          </a:p>
        </p:txBody>
      </p:sp>
    </p:spTree>
    <p:extLst>
      <p:ext uri="{BB962C8B-B14F-4D97-AF65-F5344CB8AC3E}">
        <p14:creationId xmlns:p14="http://schemas.microsoft.com/office/powerpoint/2010/main" val="391492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ＭＳ Ｐゴシック" pitchFamily="32" charset="-128"/>
              </a:defRPr>
            </a:lvl1pPr>
          </a:lstStyle>
          <a:p>
            <a:pPr>
              <a:defRPr/>
            </a:pPr>
            <a:fld id="{268E4EB6-28EE-4079-81A0-02C0DB8DFED8}" type="datetime1">
              <a:rPr lang="en-US" altLang="en-US"/>
              <a:pPr>
                <a:defRPr/>
              </a:pPr>
              <a:t>1/21/2024</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defRPr>
            </a:lvl1pPr>
          </a:lstStyle>
          <a:p>
            <a:fld id="{A53FA1F1-6413-4B54-8149-E89A5579087D}" type="slidenum">
              <a:rPr lang="en-US" altLang="en-US"/>
              <a:pPr/>
              <a:t>‹#›</a:t>
            </a:fld>
            <a:endParaRPr lang="en-US" altLang="en-US"/>
          </a:p>
        </p:txBody>
      </p:sp>
    </p:spTree>
    <p:extLst>
      <p:ext uri="{BB962C8B-B14F-4D97-AF65-F5344CB8AC3E}">
        <p14:creationId xmlns:p14="http://schemas.microsoft.com/office/powerpoint/2010/main" val="420123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281 gradient w mark.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Tree>
    <p:extLst>
      <p:ext uri="{BB962C8B-B14F-4D97-AF65-F5344CB8AC3E}">
        <p14:creationId xmlns:p14="http://schemas.microsoft.com/office/powerpoint/2010/main" val="60616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itchFamily="32"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32"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32"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32"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3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2"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800" b="1" dirty="0"/>
              <a:t>Contractual Commitments, Bargaining Power, and Governance Inseparability: Incorporating History into Transaction Cost Theory</a:t>
            </a:r>
            <a:br>
              <a:rPr lang="en-US" sz="4400" b="1" dirty="0"/>
            </a:br>
            <a:endParaRPr lang="en-US" dirty="0"/>
          </a:p>
        </p:txBody>
      </p:sp>
      <p:sp>
        <p:nvSpPr>
          <p:cNvPr id="3" name="Subtitle 2"/>
          <p:cNvSpPr>
            <a:spLocks noGrp="1"/>
          </p:cNvSpPr>
          <p:nvPr>
            <p:ph type="subTitle" idx="1"/>
          </p:nvPr>
        </p:nvSpPr>
        <p:spPr>
          <a:xfrm>
            <a:off x="1143000" y="4112301"/>
            <a:ext cx="6858000" cy="1623336"/>
          </a:xfrm>
        </p:spPr>
        <p:txBody>
          <a:bodyPr>
            <a:noAutofit/>
          </a:bodyPr>
          <a:lstStyle/>
          <a:p>
            <a:r>
              <a:rPr lang="en-US" sz="1800" b="1" dirty="0"/>
              <a:t>Nicholas S. </a:t>
            </a:r>
            <a:r>
              <a:rPr lang="en-US" sz="1800" b="1" dirty="0" err="1"/>
              <a:t>Argyres</a:t>
            </a:r>
            <a:r>
              <a:rPr lang="en-US" sz="1800" b="1" dirty="0"/>
              <a:t> </a:t>
            </a:r>
          </a:p>
          <a:p>
            <a:r>
              <a:rPr lang="en-US" sz="1800" b="1" dirty="0"/>
              <a:t>Julia P. </a:t>
            </a:r>
            <a:r>
              <a:rPr lang="en-US" sz="1800" b="1" dirty="0" err="1"/>
              <a:t>Liebskind</a:t>
            </a:r>
            <a:r>
              <a:rPr lang="en-US" sz="1800" b="1" dirty="0"/>
              <a:t> </a:t>
            </a:r>
          </a:p>
          <a:p>
            <a:r>
              <a:rPr lang="en-US" sz="1800" b="1" i="1" dirty="0"/>
              <a:t>Academy of Management Review </a:t>
            </a:r>
            <a:r>
              <a:rPr lang="en-US" sz="1800" b="1" dirty="0"/>
              <a:t>24(1): 49–63 (1999)</a:t>
            </a:r>
          </a:p>
          <a:p>
            <a:endParaRPr lang="en-US" sz="1800" b="1" u="sng" dirty="0"/>
          </a:p>
          <a:p>
            <a:endParaRPr lang="en-US" sz="1800" b="1" u="sng" dirty="0"/>
          </a:p>
          <a:p>
            <a:endParaRPr lang="en-US" sz="900" dirty="0"/>
          </a:p>
        </p:txBody>
      </p:sp>
    </p:spTree>
    <p:extLst>
      <p:ext uri="{BB962C8B-B14F-4D97-AF65-F5344CB8AC3E}">
        <p14:creationId xmlns:p14="http://schemas.microsoft.com/office/powerpoint/2010/main" val="249994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44967"/>
            <a:ext cx="9144000" cy="762000"/>
          </a:xfrm>
        </p:spPr>
        <p:txBody>
          <a:bodyPr/>
          <a:lstStyle/>
          <a:p>
            <a:pPr eaLnBrk="1" hangingPunct="1"/>
            <a:br>
              <a:rPr lang="en-US" altLang="zh-TW" sz="2800" b="1" dirty="0">
                <a:solidFill>
                  <a:srgbClr val="000000"/>
                </a:solidFill>
                <a:latin typeface="Times New Roman" panose="02020603050405020304" pitchFamily="18" charset="0"/>
                <a:ea typeface="新細明體" pitchFamily="18" charset="-120"/>
                <a:cs typeface="Times New Roman" panose="02020603050405020304" pitchFamily="18" charset="0"/>
              </a:rPr>
            </a:br>
            <a:r>
              <a:rPr lang="en-US" altLang="zh-TW" sz="2600" b="1" dirty="0">
                <a:solidFill>
                  <a:srgbClr val="000000"/>
                </a:solidFill>
                <a:latin typeface="Times New Roman" panose="02020603050405020304" pitchFamily="18" charset="0"/>
                <a:ea typeface="新細明體" pitchFamily="18" charset="-120"/>
                <a:cs typeface="Times New Roman" panose="02020603050405020304" pitchFamily="18" charset="0"/>
              </a:rPr>
              <a:t>Implications for the use of alternative governance mechanisms</a:t>
            </a:r>
            <a:br>
              <a:rPr lang="en-US" altLang="zh-TW" sz="2800" dirty="0">
                <a:solidFill>
                  <a:srgbClr val="000000"/>
                </a:solidFill>
                <a:latin typeface="Times New Roman" panose="02020603050405020304" pitchFamily="18" charset="0"/>
                <a:ea typeface="新細明體" pitchFamily="18" charset="-120"/>
                <a:cs typeface="Times New Roman" panose="02020603050405020304" pitchFamily="18" charset="0"/>
              </a:rPr>
            </a:br>
            <a:endParaRPr lang="en-US" altLang="en-US" sz="2800" dirty="0">
              <a:latin typeface="Times New Roman" panose="02020603050405020304" pitchFamily="18" charset="0"/>
              <a:ea typeface="新細明體" pitchFamily="18" charset="-120"/>
              <a:cs typeface="Times New Roman" panose="02020603050405020304" pitchFamily="18" charset="0"/>
            </a:endParaRPr>
          </a:p>
        </p:txBody>
      </p:sp>
      <p:sp>
        <p:nvSpPr>
          <p:cNvPr id="24579" name="Content Placeholder 1"/>
          <p:cNvSpPr>
            <a:spLocks noGrp="1"/>
          </p:cNvSpPr>
          <p:nvPr>
            <p:ph idx="1"/>
          </p:nvPr>
        </p:nvSpPr>
        <p:spPr>
          <a:xfrm>
            <a:off x="457200" y="990600"/>
            <a:ext cx="8229600" cy="4724400"/>
          </a:xfrm>
        </p:spPr>
        <p:txBody>
          <a:bodyPr/>
          <a:lstStyle/>
          <a:p>
            <a:pPr algn="just" eaLnBrk="1" hangingPunct="1"/>
            <a:endParaRPr lang="en-US" altLang="ko-KR" sz="2800">
              <a:latin typeface="Times New Roman" panose="02020603050405020304" pitchFamily="18" charset="0"/>
              <a:ea typeface="ＭＳ Ｐゴシック" panose="020B0600070205080204" pitchFamily="34" charset="-128"/>
              <a:cs typeface="Times New Roman" panose="02020603050405020304" pitchFamily="18" charset="0"/>
            </a:endParaRPr>
          </a:p>
          <a:p>
            <a:pPr algn="just" eaLnBrk="1" hangingPunct="1"/>
            <a:endParaRPr lang="en-US" altLang="ko-KR" sz="280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Rectangle 2"/>
          <p:cNvSpPr/>
          <p:nvPr/>
        </p:nvSpPr>
        <p:spPr>
          <a:xfrm>
            <a:off x="457200" y="1066800"/>
            <a:ext cx="8382000" cy="85492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ko-KR" sz="18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1: </a:t>
            </a: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Different firms may govern identical transactions in different ways, as long as each firm is also a party to other types of transactions.</a:t>
            </a:r>
          </a:p>
        </p:txBody>
      </p:sp>
      <p:sp>
        <p:nvSpPr>
          <p:cNvPr id="5" name="Rectangle 4"/>
          <p:cNvSpPr/>
          <p:nvPr/>
        </p:nvSpPr>
        <p:spPr>
          <a:xfrm>
            <a:off x="472069" y="2128025"/>
            <a:ext cx="8382000" cy="191986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ko-KR" sz="18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2a</a:t>
            </a: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Compared with younger firms, older firms more often will be obligated to use market contracting to govern transactions featuring asset specificity for the same level of firm bargaining power.</a:t>
            </a:r>
          </a:p>
          <a:p>
            <a:pPr marL="285750" marR="0" lvl="0" indent="-285750" defTabSz="457200" rtl="0" eaLnBrk="1" fontAlgn="base" latinLnBrk="0" hangingPunct="1">
              <a:lnSpc>
                <a:spcPct val="100000"/>
              </a:lnSpc>
              <a:spcBef>
                <a:spcPts val="600"/>
              </a:spcBef>
              <a:spcAft>
                <a:spcPct val="0"/>
              </a:spcAft>
              <a:buClrTx/>
              <a:buSzTx/>
              <a:buFont typeface="Arial" pitchFamily="34" charset="0"/>
              <a:buChar char="•"/>
              <a:tabLst/>
              <a:defRPr/>
            </a:pPr>
            <a:r>
              <a:rPr kumimoji="0" lang="en-US" altLang="ko-KR" sz="18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2b</a:t>
            </a: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Compared with younger firms, older firms more often will be obligated to use hierarchical mechanisms to govern generic transactions for the same level of firm bargaining power</a:t>
            </a:r>
            <a:r>
              <a:rPr kumimoji="0" lang="en-US" altLang="ko-KR"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rPr>
              <a:t>.</a:t>
            </a:r>
          </a:p>
        </p:txBody>
      </p:sp>
      <p:sp>
        <p:nvSpPr>
          <p:cNvPr id="6" name="Rectangle 5"/>
          <p:cNvSpPr/>
          <p:nvPr/>
        </p:nvSpPr>
        <p:spPr>
          <a:xfrm>
            <a:off x="481013" y="4254191"/>
            <a:ext cx="8382000" cy="130097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ko-KR" sz="18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3:</a:t>
            </a: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Firms operating in jurisdictions in which labor unions are accorded more bargaining power will be obligated more often to use hierarchical mechanisms to govern generic transactions than will firms operating in jurisdictions in which labor union power is more restricted.</a:t>
            </a:r>
          </a:p>
        </p:txBody>
      </p:sp>
    </p:spTree>
    <p:extLst>
      <p:ext uri="{BB962C8B-B14F-4D97-AF65-F5344CB8AC3E}">
        <p14:creationId xmlns:p14="http://schemas.microsoft.com/office/powerpoint/2010/main" val="278535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28600"/>
            <a:ext cx="9144000" cy="762000"/>
          </a:xfrm>
        </p:spPr>
        <p:txBody>
          <a:bodyPr/>
          <a:lstStyle/>
          <a:p>
            <a:pPr eaLnBrk="1" hangingPunct="1"/>
            <a:br>
              <a:rPr lang="en-US" altLang="zh-TW" sz="2800" b="1" dirty="0">
                <a:solidFill>
                  <a:srgbClr val="000000"/>
                </a:solidFill>
                <a:latin typeface="Times New Roman" panose="02020603050405020304" pitchFamily="18" charset="0"/>
                <a:ea typeface="新細明體" pitchFamily="18" charset="-120"/>
                <a:cs typeface="Times New Roman" panose="02020603050405020304" pitchFamily="18" charset="0"/>
              </a:rPr>
            </a:br>
            <a:r>
              <a:rPr lang="en-US" altLang="zh-TW" sz="2800" b="1" dirty="0">
                <a:solidFill>
                  <a:srgbClr val="000000"/>
                </a:solidFill>
                <a:latin typeface="Times New Roman" panose="02020603050405020304" pitchFamily="18" charset="0"/>
                <a:ea typeface="新細明體" pitchFamily="18" charset="-120"/>
                <a:cs typeface="Times New Roman" panose="02020603050405020304" pitchFamily="18" charset="0"/>
              </a:rPr>
              <a:t>Implications for firm scope</a:t>
            </a:r>
            <a:br>
              <a:rPr lang="en-US" altLang="zh-TW" sz="2800" b="1" dirty="0">
                <a:solidFill>
                  <a:srgbClr val="000000"/>
                </a:solidFill>
                <a:latin typeface="Times New Roman" panose="02020603050405020304" pitchFamily="18" charset="0"/>
                <a:ea typeface="新細明體" pitchFamily="18" charset="-120"/>
                <a:cs typeface="Times New Roman" panose="02020603050405020304" pitchFamily="18" charset="0"/>
              </a:rPr>
            </a:br>
            <a:endParaRPr lang="en-US" altLang="en-US" sz="2800" b="1" dirty="0">
              <a:latin typeface="Times New Roman" panose="02020603050405020304" pitchFamily="18" charset="0"/>
              <a:ea typeface="新細明體" pitchFamily="18" charset="-120"/>
              <a:cs typeface="Times New Roman" panose="02020603050405020304" pitchFamily="18" charset="0"/>
            </a:endParaRPr>
          </a:p>
        </p:txBody>
      </p:sp>
      <p:sp>
        <p:nvSpPr>
          <p:cNvPr id="25603" name="Content Placeholder 1"/>
          <p:cNvSpPr>
            <a:spLocks noGrp="1"/>
          </p:cNvSpPr>
          <p:nvPr>
            <p:ph idx="1"/>
          </p:nvPr>
        </p:nvSpPr>
        <p:spPr>
          <a:xfrm>
            <a:off x="457199" y="3576576"/>
            <a:ext cx="8623139" cy="2138423"/>
          </a:xfrm>
        </p:spPr>
        <p:txBody>
          <a:bodyPr/>
          <a:lstStyle/>
          <a:p>
            <a:pPr eaLnBrk="1" hangingPunct="1"/>
            <a:r>
              <a:rPr lang="en-US" altLang="ko-KR" sz="2400" dirty="0">
                <a:latin typeface="Times New Roman" panose="02020603050405020304" pitchFamily="18" charset="0"/>
                <a:ea typeface="ＭＳ Ｐゴシック" panose="020B0600070205080204" pitchFamily="34" charset="-128"/>
                <a:cs typeface="Times New Roman" panose="02020603050405020304" pitchFamily="18" charset="0"/>
              </a:rPr>
              <a:t>Takeaway: Governance inseparability can constrain a firm’s governance alternatives in two ways. First, it may constrain a  firm from switching from one governance mode to another for  the same type of transaction. Second, it may obligate a firm to               use an existing governance arrangement for a new transaction.</a:t>
            </a:r>
          </a:p>
        </p:txBody>
      </p:sp>
      <p:sp>
        <p:nvSpPr>
          <p:cNvPr id="4" name="Rectangle 3"/>
          <p:cNvSpPr/>
          <p:nvPr/>
        </p:nvSpPr>
        <p:spPr>
          <a:xfrm>
            <a:off x="457200" y="1201543"/>
            <a:ext cx="8382000" cy="11021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ko-KR" sz="180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4: The greater the difference is between a transaction’s optimal governance mechanism and a firm’s governance arrangements in place, the greater the cost will be to the firm of internalizing that transaction.</a:t>
            </a:r>
          </a:p>
        </p:txBody>
      </p:sp>
      <p:sp>
        <p:nvSpPr>
          <p:cNvPr id="5" name="Rectangle 4"/>
          <p:cNvSpPr/>
          <p:nvPr/>
        </p:nvSpPr>
        <p:spPr>
          <a:xfrm>
            <a:off x="457200" y="2514599"/>
            <a:ext cx="8382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85750" marR="0" lvl="0" indent="-285750"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ko-KR" sz="18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Proposition 5</a:t>
            </a: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Greater uncertainty will reduce the vertical and horizontal scope of the firm.</a:t>
            </a:r>
          </a:p>
        </p:txBody>
      </p:sp>
    </p:spTree>
    <p:extLst>
      <p:ext uri="{BB962C8B-B14F-4D97-AF65-F5344CB8AC3E}">
        <p14:creationId xmlns:p14="http://schemas.microsoft.com/office/powerpoint/2010/main" val="6205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sz="4000" b="1" dirty="0"/>
              <a:t>Overview</a:t>
            </a:r>
          </a:p>
        </p:txBody>
      </p:sp>
      <p:sp>
        <p:nvSpPr>
          <p:cNvPr id="3" name="Content Placeholder 2"/>
          <p:cNvSpPr>
            <a:spLocks noGrp="1"/>
          </p:cNvSpPr>
          <p:nvPr>
            <p:ph idx="1"/>
          </p:nvPr>
        </p:nvSpPr>
        <p:spPr>
          <a:xfrm>
            <a:off x="58723" y="1087213"/>
            <a:ext cx="9021615" cy="5361714"/>
          </a:xfrm>
        </p:spPr>
        <p:txBody>
          <a:bodyPr>
            <a:normAutofit fontScale="77500" lnSpcReduction="20000"/>
          </a:bodyPr>
          <a:lstStyle/>
          <a:p>
            <a:r>
              <a:rPr lang="en-US" sz="3100" dirty="0"/>
              <a:t>Basic assumption of TCE:  Organizational form can be predicted using the </a:t>
            </a:r>
            <a:r>
              <a:rPr lang="en-US" sz="3100" u="sng" dirty="0"/>
              <a:t>individual transaction </a:t>
            </a:r>
            <a:r>
              <a:rPr lang="en-US" sz="3100" dirty="0"/>
              <a:t>as the unit of analysis (Williamson 1985).</a:t>
            </a:r>
          </a:p>
          <a:p>
            <a:endParaRPr lang="en-US" sz="1200" dirty="0"/>
          </a:p>
          <a:p>
            <a:r>
              <a:rPr lang="en-US" sz="3100" dirty="0"/>
              <a:t>Authors’ </a:t>
            </a:r>
            <a:r>
              <a:rPr lang="en-US" sz="3100" b="1" dirty="0"/>
              <a:t>extension of TCE</a:t>
            </a:r>
            <a:r>
              <a:rPr lang="en-US" sz="3100" dirty="0"/>
              <a:t>:  The characteristics of individual transactions cannot always explain the scope of the firm, since the governance of a new transaction may be constrained by the governance of transactions in which the firm is already engaged.  </a:t>
            </a:r>
          </a:p>
          <a:p>
            <a:pPr lvl="1">
              <a:spcBef>
                <a:spcPts val="1200"/>
              </a:spcBef>
              <a:buFont typeface="Wingdings" panose="05000000000000000000" pitchFamily="2" charset="2"/>
              <a:buChar char="à"/>
            </a:pPr>
            <a:r>
              <a:rPr lang="en-US" sz="3100" dirty="0"/>
              <a:t>This is called </a:t>
            </a:r>
            <a:r>
              <a:rPr lang="en-US" sz="3100" i="1" dirty="0"/>
              <a:t>governance inseparability – “</a:t>
            </a:r>
            <a:r>
              <a:rPr lang="en-US" sz="3100" dirty="0"/>
              <a:t>a condition in which a firm's past governance choices significantly influence the range and types of governance mechanisms that it can adopt in future periods”</a:t>
            </a:r>
          </a:p>
          <a:p>
            <a:pPr lvl="2"/>
            <a:r>
              <a:rPr lang="en-US" sz="2800" dirty="0"/>
              <a:t>The basic behavioral assumptions of TCE (such as bounded rationality and opportunism) need not change to incorporate              </a:t>
            </a:r>
            <a:r>
              <a:rPr lang="en-US" sz="2800" i="1" dirty="0"/>
              <a:t>governance inseparability</a:t>
            </a:r>
          </a:p>
          <a:p>
            <a:pPr lvl="2"/>
            <a:r>
              <a:rPr lang="en-US" sz="2800" dirty="0"/>
              <a:t>But the use of the individual transaction as the unit of analysis needs to be modified.</a:t>
            </a:r>
          </a:p>
        </p:txBody>
      </p:sp>
    </p:spTree>
    <p:extLst>
      <p:ext uri="{BB962C8B-B14F-4D97-AF65-F5344CB8AC3E}">
        <p14:creationId xmlns:p14="http://schemas.microsoft.com/office/powerpoint/2010/main" val="20536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0D28-3B66-1901-7A9F-0632E24255F4}"/>
              </a:ext>
            </a:extLst>
          </p:cNvPr>
          <p:cNvSpPr>
            <a:spLocks noGrp="1"/>
          </p:cNvSpPr>
          <p:nvPr>
            <p:ph type="title"/>
          </p:nvPr>
        </p:nvSpPr>
        <p:spPr>
          <a:xfrm>
            <a:off x="0" y="274638"/>
            <a:ext cx="9144000" cy="1143000"/>
          </a:xfrm>
        </p:spPr>
        <p:txBody>
          <a:bodyPr/>
          <a:lstStyle/>
          <a:p>
            <a:r>
              <a:rPr lang="en-US" sz="3600" b="1" dirty="0">
                <a:latin typeface="Times New Roman" panose="02020603050405020304" pitchFamily="18" charset="0"/>
                <a:cs typeface="Times New Roman" panose="02020603050405020304" pitchFamily="18" charset="0"/>
              </a:rPr>
              <a:t>Determinants of governance inseparability</a:t>
            </a:r>
          </a:p>
        </p:txBody>
      </p:sp>
      <p:sp>
        <p:nvSpPr>
          <p:cNvPr id="3" name="Content Placeholder 2">
            <a:extLst>
              <a:ext uri="{FF2B5EF4-FFF2-40B4-BE49-F238E27FC236}">
                <a16:creationId xmlns:a16="http://schemas.microsoft.com/office/drawing/2014/main" id="{C64B05A6-961B-900C-F8E8-25D73B780C22}"/>
              </a:ext>
            </a:extLst>
          </p:cNvPr>
          <p:cNvSpPr>
            <a:spLocks noGrp="1"/>
          </p:cNvSpPr>
          <p:nvPr>
            <p:ph idx="1"/>
          </p:nvPr>
        </p:nvSpPr>
        <p:spPr>
          <a:xfrm>
            <a:off x="457199" y="1757680"/>
            <a:ext cx="8506047" cy="4368483"/>
          </a:xfrm>
        </p:spPr>
        <p:txBody>
          <a:bodyPr/>
          <a:lstStyle/>
          <a:p>
            <a:pPr marL="0" marR="0" lvl="0" indent="-22860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Two generative factors of governance inseparability:</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B71E42"/>
              </a:buClr>
              <a:buSzPct val="100000"/>
              <a:buFont typeface="+mj-lt"/>
              <a:buAutoNum type="arabicParenBoth"/>
              <a:tabLst/>
              <a:defRPr/>
            </a:pPr>
            <a:r>
              <a:rPr kumimoji="0" lang="en-US" sz="20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Contractual commitments</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commitments engendered by long term contractual agreements which are costly to reverse or alter.</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B71E42"/>
              </a:buClr>
              <a:buSzPct val="100000"/>
              <a:buFont typeface="+mj-lt"/>
              <a:buAutoNum type="arabicParenBoth"/>
              <a:tabLst/>
              <a:defRPr/>
            </a:pPr>
            <a:r>
              <a:rPr kumimoji="0" lang="en-US" sz="20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Changes in bargaining power</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Increases in bargaining power for stakeholders (e.g. suppliers, customers, and employees) which pressure the firm to adopt suboptimal governance arrangements.</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Implication: Since most firms will experience (1) and (2), </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governance inseparability</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implies that most firms will become constrained and less efficient over time than TCE would predict. Especially since TCE focuses on transactions mostly in isolation, it is blinkered to the possibility of governance inseparability.</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807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A91D-C370-950E-2514-C7B6BEA29AE0}"/>
              </a:ext>
            </a:extLst>
          </p:cNvPr>
          <p:cNvSpPr>
            <a:spLocks noGrp="1"/>
          </p:cNvSpPr>
          <p:nvPr>
            <p:ph type="title"/>
          </p:nvPr>
        </p:nvSpPr>
        <p:spPr>
          <a:xfrm>
            <a:off x="0" y="274638"/>
            <a:ext cx="9181214" cy="1143000"/>
          </a:xfrm>
        </p:spPr>
        <p:txBody>
          <a:bodyPr wrap="square" anchor="ctr">
            <a:normAutofit/>
          </a:bodyPr>
          <a:lstStyle/>
          <a:p>
            <a:r>
              <a:rPr lang="en-US" sz="3600" b="1" dirty="0">
                <a:latin typeface="Times New Roman" panose="02020603050405020304" pitchFamily="18" charset="0"/>
                <a:cs typeface="Times New Roman" panose="02020603050405020304" pitchFamily="18" charset="0"/>
              </a:rPr>
              <a:t>Transaction costs: Core assumptions</a:t>
            </a:r>
          </a:p>
        </p:txBody>
      </p:sp>
      <p:sp>
        <p:nvSpPr>
          <p:cNvPr id="3" name="Content Placeholder 2">
            <a:extLst>
              <a:ext uri="{FF2B5EF4-FFF2-40B4-BE49-F238E27FC236}">
                <a16:creationId xmlns:a16="http://schemas.microsoft.com/office/drawing/2014/main" id="{0DA2A377-EBCA-115B-F9DC-66B7E0A9DE45}"/>
              </a:ext>
            </a:extLst>
          </p:cNvPr>
          <p:cNvSpPr>
            <a:spLocks noGrp="1"/>
          </p:cNvSpPr>
          <p:nvPr>
            <p:ph sz="half" idx="1"/>
          </p:nvPr>
        </p:nvSpPr>
        <p:spPr>
          <a:xfrm>
            <a:off x="388088" y="1313121"/>
            <a:ext cx="4958080" cy="4525963"/>
          </a:xfrm>
        </p:spPr>
        <p:txBody>
          <a:bodyPr wrap="square" anchor="t">
            <a:normAutofit/>
          </a:bodyPr>
          <a:lstStyle/>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Transaction as the basic unit of analysis.</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Firm is viewed as a “managerial hierarchy,” which is compared to primarily the market as the alternative organizing mechanism. Recall Coase</a:t>
            </a:r>
            <a:r>
              <a:rPr lang="en-US" sz="2000" kern="100" dirty="0">
                <a:latin typeface="Times New Roman" panose="02020603050405020304" pitchFamily="18" charset="0"/>
                <a:cs typeface="Times New Roman" panose="02020603050405020304" pitchFamily="18" charset="0"/>
              </a:rPr>
              <a:t> (</a:t>
            </a: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1937). </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Firms exist because they sometimes achieve more efficient resource allocation relative to the market for transacting (e.g. economic spillovers such as asset specificity and asset indivisibility).</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Scope of the firm is determined by vertical integration and diversification as responses to uncertainty, asset specificity, and other market frictions.</a:t>
            </a:r>
          </a:p>
          <a:p>
            <a:pPr>
              <a:lnSpc>
                <a:spcPct val="90000"/>
              </a:lnSpc>
            </a:pPr>
            <a:endParaRPr lang="en-US" sz="1800" dirty="0"/>
          </a:p>
        </p:txBody>
      </p:sp>
      <p:pic>
        <p:nvPicPr>
          <p:cNvPr id="4" name="Picture 3" descr="A person holding a coin&#10;&#10;Description automatically generated">
            <a:extLst>
              <a:ext uri="{FF2B5EF4-FFF2-40B4-BE49-F238E27FC236}">
                <a16:creationId xmlns:a16="http://schemas.microsoft.com/office/drawing/2014/main" id="{ABD4B02A-96DB-46FF-AA73-D04F332F6718}"/>
              </a:ext>
            </a:extLst>
          </p:cNvPr>
          <p:cNvPicPr>
            <a:picLocks noChangeAspect="1"/>
          </p:cNvPicPr>
          <p:nvPr/>
        </p:nvPicPr>
        <p:blipFill rotWithShape="1">
          <a:blip r:embed="rId2"/>
          <a:srcRect r="10769" b="1"/>
          <a:stretch/>
        </p:blipFill>
        <p:spPr>
          <a:xfrm>
            <a:off x="5575832" y="1774574"/>
            <a:ext cx="3180080" cy="3474403"/>
          </a:xfrm>
          <a:prstGeom prst="rect">
            <a:avLst/>
          </a:prstGeom>
          <a:noFill/>
        </p:spPr>
      </p:pic>
    </p:spTree>
    <p:extLst>
      <p:ext uri="{BB962C8B-B14F-4D97-AF65-F5344CB8AC3E}">
        <p14:creationId xmlns:p14="http://schemas.microsoft.com/office/powerpoint/2010/main" val="238678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BAE1-ED53-0E97-23B1-54FF2294F8DB}"/>
              </a:ext>
            </a:extLst>
          </p:cNvPr>
          <p:cNvSpPr>
            <a:spLocks noGrp="1"/>
          </p:cNvSpPr>
          <p:nvPr>
            <p:ph type="title"/>
          </p:nvPr>
        </p:nvSpPr>
        <p:spPr>
          <a:xfrm>
            <a:off x="1" y="274638"/>
            <a:ext cx="9144000" cy="1143000"/>
          </a:xfrm>
        </p:spPr>
        <p:txBody>
          <a:bodyPr wrap="square" anchor="ctr">
            <a:normAutofit/>
          </a:bodyPr>
          <a:lstStyle/>
          <a:p>
            <a:pPr>
              <a:lnSpc>
                <a:spcPct val="90000"/>
              </a:lnSpc>
            </a:pPr>
            <a:r>
              <a:rPr lang="en-US" sz="3000" b="1" dirty="0">
                <a:latin typeface="Times New Roman" panose="02020603050405020304" pitchFamily="18" charset="0"/>
                <a:cs typeface="Times New Roman" panose="02020603050405020304" pitchFamily="18" charset="0"/>
              </a:rPr>
              <a:t>Constraints: Governance switching and differentiation</a:t>
            </a:r>
          </a:p>
        </p:txBody>
      </p:sp>
      <p:sp>
        <p:nvSpPr>
          <p:cNvPr id="3" name="Content Placeholder 2">
            <a:extLst>
              <a:ext uri="{FF2B5EF4-FFF2-40B4-BE49-F238E27FC236}">
                <a16:creationId xmlns:a16="http://schemas.microsoft.com/office/drawing/2014/main" id="{1963ABAE-DA9A-3C77-0ECC-90F523088F8E}"/>
              </a:ext>
            </a:extLst>
          </p:cNvPr>
          <p:cNvSpPr>
            <a:spLocks noGrp="1"/>
          </p:cNvSpPr>
          <p:nvPr>
            <p:ph sz="half" idx="1"/>
          </p:nvPr>
        </p:nvSpPr>
        <p:spPr>
          <a:xfrm>
            <a:off x="457200" y="1600200"/>
            <a:ext cx="5069840" cy="4525963"/>
          </a:xfrm>
        </p:spPr>
        <p:txBody>
          <a:bodyPr wrap="square" anchor="t">
            <a:normAutofit/>
          </a:bodyPr>
          <a:lstStyle/>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 previous or current arrangement (X) precludes the firm from entering an alternative arrangement (Y) for some new transaction. </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Example: Franchising agreements</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 previous or current arrangement (X) requires the firm to enter a new arrangement (Y) with some new transacting party. </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Example: The prevention of corporations from committing to venturing. Interdivisional rivalry and conflicts. </a:t>
            </a:r>
          </a:p>
          <a:p>
            <a:pPr>
              <a:lnSpc>
                <a:spcPct val="90000"/>
              </a:lnSpc>
            </a:pPr>
            <a:endParaRPr lang="en-US" sz="2000" dirty="0"/>
          </a:p>
        </p:txBody>
      </p:sp>
      <p:pic>
        <p:nvPicPr>
          <p:cNvPr id="4" name="Picture 3">
            <a:extLst>
              <a:ext uri="{FF2B5EF4-FFF2-40B4-BE49-F238E27FC236}">
                <a16:creationId xmlns:a16="http://schemas.microsoft.com/office/drawing/2014/main" id="{67E3446C-7330-C8F2-955A-B97C25B5B63E}"/>
              </a:ext>
            </a:extLst>
          </p:cNvPr>
          <p:cNvPicPr>
            <a:picLocks noChangeAspect="1"/>
          </p:cNvPicPr>
          <p:nvPr/>
        </p:nvPicPr>
        <p:blipFill>
          <a:blip r:embed="rId2"/>
          <a:stretch>
            <a:fillRect/>
          </a:stretch>
        </p:blipFill>
        <p:spPr>
          <a:xfrm>
            <a:off x="5707439" y="1816164"/>
            <a:ext cx="3037840" cy="3225672"/>
          </a:xfrm>
          <a:prstGeom prst="rect">
            <a:avLst/>
          </a:prstGeom>
          <a:noFill/>
        </p:spPr>
      </p:pic>
    </p:spTree>
    <p:extLst>
      <p:ext uri="{BB962C8B-B14F-4D97-AF65-F5344CB8AC3E}">
        <p14:creationId xmlns:p14="http://schemas.microsoft.com/office/powerpoint/2010/main" val="76025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FA0C-CBAB-21D6-5D65-BE4AA7AF46E4}"/>
              </a:ext>
            </a:extLst>
          </p:cNvPr>
          <p:cNvSpPr>
            <a:spLocks noGrp="1"/>
          </p:cNvSpPr>
          <p:nvPr>
            <p:ph type="title"/>
          </p:nvPr>
        </p:nvSpPr>
        <p:spPr>
          <a:xfrm>
            <a:off x="-42530" y="274638"/>
            <a:ext cx="9186530" cy="1143000"/>
          </a:xfrm>
        </p:spPr>
        <p:txBody>
          <a:bodyPr wrap="square" anchor="ctr">
            <a:normAutofit/>
          </a:bodyPr>
          <a:lstStyle/>
          <a:p>
            <a:pPr>
              <a:lnSpc>
                <a:spcPct val="90000"/>
              </a:lnSpc>
            </a:pPr>
            <a:r>
              <a:rPr lang="en-US" sz="3200" b="1" dirty="0">
                <a:latin typeface="Times New Roman" panose="02020603050405020304" pitchFamily="18" charset="0"/>
                <a:cs typeface="Times New Roman" panose="02020603050405020304" pitchFamily="18" charset="0"/>
              </a:rPr>
              <a:t>Bargaining power and switching constraints</a:t>
            </a:r>
          </a:p>
        </p:txBody>
      </p:sp>
      <p:sp>
        <p:nvSpPr>
          <p:cNvPr id="3" name="Content Placeholder 2">
            <a:extLst>
              <a:ext uri="{FF2B5EF4-FFF2-40B4-BE49-F238E27FC236}">
                <a16:creationId xmlns:a16="http://schemas.microsoft.com/office/drawing/2014/main" id="{6B14E94E-4652-4526-CFFE-D62725129985}"/>
              </a:ext>
            </a:extLst>
          </p:cNvPr>
          <p:cNvSpPr>
            <a:spLocks noGrp="1"/>
          </p:cNvSpPr>
          <p:nvPr>
            <p:ph sz="half" idx="1"/>
          </p:nvPr>
        </p:nvSpPr>
        <p:spPr>
          <a:xfrm>
            <a:off x="457200" y="1600200"/>
            <a:ext cx="4038600" cy="4525963"/>
          </a:xfrm>
        </p:spPr>
        <p:txBody>
          <a:bodyPr wrap="square" anchor="t">
            <a:normAutofit/>
          </a:bodyPr>
          <a:lstStyle/>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Buyer (B) experiences increased bargaining power over Seller (S), which allows B to renegotiate such that S is precluded from forward integrating. </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Example: Unions using bargaining power to restrict outsourcing at GM.</a:t>
            </a:r>
          </a:p>
          <a:p>
            <a:pPr>
              <a:lnSpc>
                <a:spcPct val="90000"/>
              </a:lnSpc>
            </a:pPr>
            <a:endParaRPr lang="en-US" dirty="0"/>
          </a:p>
        </p:txBody>
      </p:sp>
      <p:pic>
        <p:nvPicPr>
          <p:cNvPr id="4" name="Picture 3" descr="A sign on a brick wall&#10;&#10;Description automatically generated">
            <a:extLst>
              <a:ext uri="{FF2B5EF4-FFF2-40B4-BE49-F238E27FC236}">
                <a16:creationId xmlns:a16="http://schemas.microsoft.com/office/drawing/2014/main" id="{CE3ADCD9-8547-50E5-3923-ACEF82E936CE}"/>
              </a:ext>
            </a:extLst>
          </p:cNvPr>
          <p:cNvPicPr>
            <a:picLocks noChangeAspect="1"/>
          </p:cNvPicPr>
          <p:nvPr/>
        </p:nvPicPr>
        <p:blipFill>
          <a:blip r:embed="rId2"/>
          <a:stretch>
            <a:fillRect/>
          </a:stretch>
        </p:blipFill>
        <p:spPr>
          <a:xfrm>
            <a:off x="4648202" y="2040363"/>
            <a:ext cx="4038600" cy="3028949"/>
          </a:xfrm>
          <a:prstGeom prst="rect">
            <a:avLst/>
          </a:prstGeom>
          <a:noFill/>
        </p:spPr>
      </p:pic>
    </p:spTree>
    <p:extLst>
      <p:ext uri="{BB962C8B-B14F-4D97-AF65-F5344CB8AC3E}">
        <p14:creationId xmlns:p14="http://schemas.microsoft.com/office/powerpoint/2010/main" val="135347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5B8B-A620-8CB5-3974-CB96D3CE4B84}"/>
              </a:ext>
            </a:extLst>
          </p:cNvPr>
          <p:cNvSpPr>
            <a:spLocks noGrp="1"/>
          </p:cNvSpPr>
          <p:nvPr>
            <p:ph type="title"/>
          </p:nvPr>
        </p:nvSpPr>
        <p:spPr>
          <a:xfrm>
            <a:off x="-1" y="274638"/>
            <a:ext cx="9202479" cy="1143000"/>
          </a:xfrm>
        </p:spPr>
        <p:txBody>
          <a:bodyPr wrap="square" anchor="ctr">
            <a:normAutofit/>
          </a:bodyPr>
          <a:lstStyle/>
          <a:p>
            <a:pPr>
              <a:lnSpc>
                <a:spcPct val="90000"/>
              </a:lnSpc>
            </a:pPr>
            <a:r>
              <a:rPr lang="en-US" sz="3200" b="1" dirty="0">
                <a:latin typeface="Times New Roman" panose="02020603050405020304" pitchFamily="18" charset="0"/>
                <a:cs typeface="Times New Roman" panose="02020603050405020304" pitchFamily="18" charset="0"/>
              </a:rPr>
              <a:t>Bargaining power: Differentiation constraints</a:t>
            </a:r>
          </a:p>
        </p:txBody>
      </p:sp>
      <p:sp>
        <p:nvSpPr>
          <p:cNvPr id="3" name="Content Placeholder 2">
            <a:extLst>
              <a:ext uri="{FF2B5EF4-FFF2-40B4-BE49-F238E27FC236}">
                <a16:creationId xmlns:a16="http://schemas.microsoft.com/office/drawing/2014/main" id="{D2EFFE23-5ADF-C145-E5CF-5F35EA8A527D}"/>
              </a:ext>
            </a:extLst>
          </p:cNvPr>
          <p:cNvSpPr>
            <a:spLocks noGrp="1"/>
          </p:cNvSpPr>
          <p:nvPr>
            <p:ph sz="half" idx="1"/>
          </p:nvPr>
        </p:nvSpPr>
        <p:spPr>
          <a:xfrm>
            <a:off x="276447" y="1600200"/>
            <a:ext cx="4433775" cy="4525963"/>
          </a:xfrm>
        </p:spPr>
        <p:txBody>
          <a:bodyPr wrap="square" anchor="t">
            <a:normAutofit/>
          </a:bodyPr>
          <a:lstStyle/>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6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The bargaining power of internal stakeholders (employees) shifts such that these employees can block the firm from instantiating more efficient governance structures.</a:t>
            </a: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endParaRPr kumimoji="0" lang="en-US" sz="26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defTabSz="914400" rtl="0" eaLnBrk="1" fontAlgn="auto" latinLnBrk="0" hangingPunct="1">
              <a:lnSpc>
                <a:spcPct val="90000"/>
              </a:lnSpc>
              <a:spcBef>
                <a:spcPts val="0"/>
              </a:spcBef>
              <a:spcAft>
                <a:spcPts val="800"/>
              </a:spcAft>
              <a:buClr>
                <a:srgbClr val="B71E42"/>
              </a:buClr>
              <a:buSzPct val="100000"/>
              <a:buFont typeface="Arial" panose="020B0604020202020204" pitchFamily="34" charset="0"/>
              <a:buChar char="•"/>
              <a:tabLst/>
              <a:defRPr/>
            </a:pPr>
            <a:r>
              <a:rPr kumimoji="0" lang="en-US" sz="26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Example: American Airlines and the internal strife over piloting short haul flights.</a:t>
            </a:r>
          </a:p>
          <a:p>
            <a:pPr>
              <a:lnSpc>
                <a:spcPct val="90000"/>
              </a:lnSpc>
            </a:pPr>
            <a:endParaRPr lang="en-US" sz="2600" dirty="0"/>
          </a:p>
        </p:txBody>
      </p:sp>
      <p:pic>
        <p:nvPicPr>
          <p:cNvPr id="4" name="Picture 3" descr="A logo of a company&#10;&#10;Description automatically generated with medium confidence">
            <a:extLst>
              <a:ext uri="{FF2B5EF4-FFF2-40B4-BE49-F238E27FC236}">
                <a16:creationId xmlns:a16="http://schemas.microsoft.com/office/drawing/2014/main" id="{56EB881B-CF71-B08A-165E-BED2B10AB9D6}"/>
              </a:ext>
            </a:extLst>
          </p:cNvPr>
          <p:cNvPicPr>
            <a:picLocks noChangeAspect="1"/>
          </p:cNvPicPr>
          <p:nvPr/>
        </p:nvPicPr>
        <p:blipFill>
          <a:blip r:embed="rId2"/>
          <a:stretch>
            <a:fillRect/>
          </a:stretch>
        </p:blipFill>
        <p:spPr>
          <a:xfrm>
            <a:off x="4924647" y="2212271"/>
            <a:ext cx="4038600" cy="2695765"/>
          </a:xfrm>
          <a:prstGeom prst="rect">
            <a:avLst/>
          </a:prstGeom>
          <a:noFill/>
        </p:spPr>
      </p:pic>
    </p:spTree>
    <p:extLst>
      <p:ext uri="{BB962C8B-B14F-4D97-AF65-F5344CB8AC3E}">
        <p14:creationId xmlns:p14="http://schemas.microsoft.com/office/powerpoint/2010/main" val="333769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CC62-1511-3F25-956B-3E384876EBD0}"/>
              </a:ext>
            </a:extLst>
          </p:cNvPr>
          <p:cNvSpPr>
            <a:spLocks noGrp="1"/>
          </p:cNvSpPr>
          <p:nvPr>
            <p:ph type="title"/>
          </p:nvPr>
        </p:nvSpPr>
        <p:spPr>
          <a:xfrm>
            <a:off x="0" y="274638"/>
            <a:ext cx="9213112" cy="1143000"/>
          </a:xfrm>
        </p:spPr>
        <p:txBody>
          <a:bodyPr wrap="square" anchor="ctr">
            <a:normAutofit/>
          </a:bodyPr>
          <a:lstStyle/>
          <a:p>
            <a:pPr>
              <a:lnSpc>
                <a:spcPct val="90000"/>
              </a:lnSpc>
            </a:pPr>
            <a:r>
              <a:rPr lang="en-US" sz="3000" b="1" dirty="0">
                <a:latin typeface="Times New Roman" panose="02020603050405020304" pitchFamily="18" charset="0"/>
                <a:cs typeface="Times New Roman" panose="02020603050405020304" pitchFamily="18" charset="0"/>
              </a:rPr>
              <a:t>Governance inseparability: Some general implications</a:t>
            </a:r>
          </a:p>
        </p:txBody>
      </p:sp>
      <p:pic>
        <p:nvPicPr>
          <p:cNvPr id="4" name="Picture 3" descr="A black and white handcuffs&#10;&#10;Description automatically generated">
            <a:extLst>
              <a:ext uri="{FF2B5EF4-FFF2-40B4-BE49-F238E27FC236}">
                <a16:creationId xmlns:a16="http://schemas.microsoft.com/office/drawing/2014/main" id="{F8E6AD91-5E09-FE09-F0ED-5E1CAF2137D2}"/>
              </a:ext>
            </a:extLst>
          </p:cNvPr>
          <p:cNvPicPr>
            <a:picLocks noChangeAspect="1"/>
          </p:cNvPicPr>
          <p:nvPr/>
        </p:nvPicPr>
        <p:blipFill rotWithShape="1">
          <a:blip r:embed="rId2"/>
          <a:srcRect t="1175" r="-6" b="5192"/>
          <a:stretch/>
        </p:blipFill>
        <p:spPr>
          <a:xfrm>
            <a:off x="457200" y="1972564"/>
            <a:ext cx="4038600" cy="3781235"/>
          </a:xfrm>
          <a:prstGeom prst="rect">
            <a:avLst/>
          </a:prstGeom>
          <a:noFill/>
        </p:spPr>
      </p:pic>
      <p:sp>
        <p:nvSpPr>
          <p:cNvPr id="3" name="Content Placeholder 2">
            <a:extLst>
              <a:ext uri="{FF2B5EF4-FFF2-40B4-BE49-F238E27FC236}">
                <a16:creationId xmlns:a16="http://schemas.microsoft.com/office/drawing/2014/main" id="{D38B178A-F54A-0751-70D7-77D3A3DCFB76}"/>
              </a:ext>
            </a:extLst>
          </p:cNvPr>
          <p:cNvSpPr>
            <a:spLocks noGrp="1"/>
          </p:cNvSpPr>
          <p:nvPr>
            <p:ph sz="half" idx="2"/>
          </p:nvPr>
        </p:nvSpPr>
        <p:spPr>
          <a:xfrm>
            <a:off x="4648199" y="1600200"/>
            <a:ext cx="4330995" cy="4525963"/>
          </a:xfrm>
        </p:spPr>
        <p:txBody>
          <a:bodyPr wrap="square" anchor="t">
            <a:normAutofit/>
          </a:bodyPr>
          <a:lstStyle/>
          <a:p>
            <a:pPr marL="342900" marR="0" lvl="0" indent="-342900" defTabSz="914400" rtl="0" eaLnBrk="1" fontAlgn="auto" latinLnBrk="0" hangingPunct="1">
              <a:lnSpc>
                <a:spcPct val="90000"/>
              </a:lnSpc>
              <a:spcBef>
                <a:spcPts val="0"/>
              </a:spcBef>
              <a:spcAft>
                <a:spcPts val="0"/>
              </a:spcAft>
              <a:buClr>
                <a:srgbClr val="B71E42"/>
              </a:buClr>
              <a:buSzPct val="100000"/>
              <a:buFont typeface="+mj-lt"/>
              <a:buAutoNum type="arabicPeriod"/>
              <a:tabLst/>
              <a:defRPr/>
            </a:pPr>
            <a:r>
              <a:rPr kumimoji="0" lang="en-US" sz="24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Governance inseparability impacts predictions about the relationship between features of specific transactions and their governance mechanisms.</a:t>
            </a:r>
          </a:p>
          <a:p>
            <a:pPr marL="342900" marR="0" lvl="0" indent="-342900" defTabSz="914400" rtl="0" eaLnBrk="1" fontAlgn="auto" latinLnBrk="0" hangingPunct="1">
              <a:lnSpc>
                <a:spcPct val="90000"/>
              </a:lnSpc>
              <a:spcBef>
                <a:spcPts val="0"/>
              </a:spcBef>
              <a:spcAft>
                <a:spcPts val="0"/>
              </a:spcAft>
              <a:buClr>
                <a:srgbClr val="B71E42"/>
              </a:buClr>
              <a:buSzPct val="100000"/>
              <a:buFont typeface="+mj-lt"/>
              <a:buAutoNum type="arabicPeriod"/>
              <a:tabLst/>
              <a:defRPr/>
            </a:pPr>
            <a:r>
              <a:rPr kumimoji="0" lang="en-US" sz="24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Governance inseparability alters TCE’s theory about the firm’s scope and limits.</a:t>
            </a:r>
          </a:p>
          <a:p>
            <a:pPr marL="342900" marR="0" lvl="0" indent="-342900" defTabSz="914400" rtl="0" eaLnBrk="1" fontAlgn="auto" latinLnBrk="0" hangingPunct="1">
              <a:lnSpc>
                <a:spcPct val="90000"/>
              </a:lnSpc>
              <a:spcBef>
                <a:spcPts val="0"/>
              </a:spcBef>
              <a:spcAft>
                <a:spcPts val="800"/>
              </a:spcAft>
              <a:buClr>
                <a:srgbClr val="B71E42"/>
              </a:buClr>
              <a:buSzPct val="100000"/>
              <a:buFont typeface="+mj-lt"/>
              <a:buAutoNum type="arabicPeriod"/>
              <a:tabLst/>
              <a:defRPr/>
            </a:pPr>
            <a:r>
              <a:rPr lang="en-US" sz="2400" kern="100" dirty="0">
                <a:latin typeface="Times New Roman" panose="02020603050405020304" pitchFamily="18" charset="0"/>
                <a:cs typeface="Times New Roman" panose="02020603050405020304" pitchFamily="18" charset="0"/>
              </a:rPr>
              <a:t>Governance inseparability</a:t>
            </a:r>
            <a:r>
              <a:rPr kumimoji="0" lang="en-US" sz="24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calls for a closer integration between TCE, competition, and industry evolution.</a:t>
            </a:r>
          </a:p>
          <a:p>
            <a:pPr>
              <a:lnSpc>
                <a:spcPct val="90000"/>
              </a:lnSpc>
            </a:pPr>
            <a:endParaRPr lang="en-US" sz="2400" dirty="0"/>
          </a:p>
        </p:txBody>
      </p:sp>
    </p:spTree>
    <p:extLst>
      <p:ext uri="{BB962C8B-B14F-4D97-AF65-F5344CB8AC3E}">
        <p14:creationId xmlns:p14="http://schemas.microsoft.com/office/powerpoint/2010/main" val="31674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169"/>
            <a:ext cx="9144000" cy="577990"/>
          </a:xfrm>
        </p:spPr>
        <p:txBody>
          <a:bodyPr>
            <a:noAutofit/>
          </a:bodyPr>
          <a:lstStyle/>
          <a:p>
            <a:pPr algn="ctr"/>
            <a:r>
              <a:rPr lang="en-US" sz="3600" b="1" dirty="0"/>
              <a:t>Governance inseparability</a:t>
            </a:r>
          </a:p>
        </p:txBody>
      </p:sp>
      <p:graphicFrame>
        <p:nvGraphicFramePr>
          <p:cNvPr id="4" name="Table 3"/>
          <p:cNvGraphicFramePr>
            <a:graphicFrameLocks noGrp="1"/>
          </p:cNvGraphicFramePr>
          <p:nvPr>
            <p:extLst>
              <p:ext uri="{D42A27DB-BD31-4B8C-83A1-F6EECF244321}">
                <p14:modId xmlns:p14="http://schemas.microsoft.com/office/powerpoint/2010/main" val="1943892107"/>
              </p:ext>
            </p:extLst>
          </p:nvPr>
        </p:nvGraphicFramePr>
        <p:xfrm>
          <a:off x="711241" y="1325861"/>
          <a:ext cx="8352195" cy="4910478"/>
        </p:xfrm>
        <a:graphic>
          <a:graphicData uri="http://schemas.openxmlformats.org/drawingml/2006/table">
            <a:tbl>
              <a:tblPr firstRow="1" bandRow="1">
                <a:tableStyleId>{5C22544A-7EE6-4342-B048-85BDC9FD1C3A}</a:tableStyleId>
              </a:tblPr>
              <a:tblGrid>
                <a:gridCol w="2784065">
                  <a:extLst>
                    <a:ext uri="{9D8B030D-6E8A-4147-A177-3AD203B41FA5}">
                      <a16:colId xmlns:a16="http://schemas.microsoft.com/office/drawing/2014/main" val="20000"/>
                    </a:ext>
                  </a:extLst>
                </a:gridCol>
                <a:gridCol w="2784065">
                  <a:extLst>
                    <a:ext uri="{9D8B030D-6E8A-4147-A177-3AD203B41FA5}">
                      <a16:colId xmlns:a16="http://schemas.microsoft.com/office/drawing/2014/main" val="20001"/>
                    </a:ext>
                  </a:extLst>
                </a:gridCol>
                <a:gridCol w="2784065">
                  <a:extLst>
                    <a:ext uri="{9D8B030D-6E8A-4147-A177-3AD203B41FA5}">
                      <a16:colId xmlns:a16="http://schemas.microsoft.com/office/drawing/2014/main" val="20002"/>
                    </a:ext>
                  </a:extLst>
                </a:gridCol>
              </a:tblGrid>
              <a:tr h="770568">
                <a:tc>
                  <a:txBody>
                    <a:bodyPr/>
                    <a:lstStyle/>
                    <a:p>
                      <a:pPr algn="ctr"/>
                      <a:endParaRPr lang="en-US" sz="1000" dirty="0"/>
                    </a:p>
                  </a:txBody>
                  <a:tcPr marL="68580" marR="68580" marT="34290" marB="34290"/>
                </a:tc>
                <a:tc>
                  <a:txBody>
                    <a:bodyPr/>
                    <a:lstStyle/>
                    <a:p>
                      <a:pPr algn="ctr"/>
                      <a:r>
                        <a:rPr lang="en-US" sz="1200" dirty="0"/>
                        <a:t>Constrained</a:t>
                      </a:r>
                      <a:r>
                        <a:rPr lang="en-US" sz="1200" baseline="0" dirty="0"/>
                        <a:t> </a:t>
                      </a:r>
                      <a:r>
                        <a:rPr lang="en-US" sz="1200" dirty="0"/>
                        <a:t>Governance</a:t>
                      </a:r>
                      <a:r>
                        <a:rPr lang="en-US" sz="1200" baseline="0" dirty="0"/>
                        <a:t> </a:t>
                      </a:r>
                      <a:r>
                        <a:rPr lang="en-US" sz="1200" dirty="0"/>
                        <a:t>Switching:</a:t>
                      </a:r>
                    </a:p>
                    <a:p>
                      <a:pPr algn="ctr"/>
                      <a:r>
                        <a:rPr lang="en-US" sz="1200" dirty="0"/>
                        <a:t>(Cannot</a:t>
                      </a:r>
                      <a:r>
                        <a:rPr lang="en-US" sz="1200" baseline="0" dirty="0"/>
                        <a:t> switch from type X to type Y governance)</a:t>
                      </a:r>
                      <a:endParaRPr lang="en-US" sz="1200" dirty="0"/>
                    </a:p>
                  </a:txBody>
                  <a:tcPr marL="68580" marR="68580" marT="34290" marB="34290" anchor="ctr"/>
                </a:tc>
                <a:tc>
                  <a:txBody>
                    <a:bodyPr/>
                    <a:lstStyle/>
                    <a:p>
                      <a:pPr algn="ctr"/>
                      <a:r>
                        <a:rPr lang="en-US" sz="1200" dirty="0"/>
                        <a:t>Constrained Governance Differentiation: </a:t>
                      </a:r>
                      <a:r>
                        <a:rPr lang="en-US" sz="1200" baseline="0" dirty="0"/>
                        <a:t>(Cannot enter into </a:t>
                      </a:r>
                      <a:r>
                        <a:rPr lang="en-US" sz="1200" i="1" baseline="0" dirty="0"/>
                        <a:t>another</a:t>
                      </a:r>
                      <a:r>
                        <a:rPr lang="en-US" sz="1200" baseline="0" dirty="0"/>
                        <a:t> type of governance arrangement)</a:t>
                      </a:r>
                    </a:p>
                  </a:txBody>
                  <a:tcPr marL="68580" marR="68580" marT="34290" marB="34290" anchor="ctr"/>
                </a:tc>
                <a:extLst>
                  <a:ext uri="{0D108BD9-81ED-4DB2-BD59-A6C34878D82A}">
                    <a16:rowId xmlns:a16="http://schemas.microsoft.com/office/drawing/2014/main" val="10000"/>
                  </a:ext>
                </a:extLst>
              </a:tr>
              <a:tr h="1722217">
                <a:tc>
                  <a:txBody>
                    <a:bodyPr/>
                    <a:lstStyle/>
                    <a:p>
                      <a:pPr algn="ctr"/>
                      <a:r>
                        <a:rPr lang="en-US" sz="1200" b="1" dirty="0"/>
                        <a:t>Contractual</a:t>
                      </a:r>
                      <a:r>
                        <a:rPr lang="en-US" sz="1200" b="1" baseline="0" dirty="0"/>
                        <a:t> Commitments:</a:t>
                      </a:r>
                    </a:p>
                    <a:p>
                      <a:pPr marL="285750" indent="-285750">
                        <a:buFont typeface="Arial" panose="020B0604020202020204" pitchFamily="34" charset="0"/>
                        <a:buChar char="•"/>
                      </a:pPr>
                      <a:r>
                        <a:rPr lang="en-US" sz="1200" baseline="0" dirty="0"/>
                        <a:t>“</a:t>
                      </a:r>
                      <a:r>
                        <a:rPr lang="en-US" sz="1200" b="0" i="0" u="none" strike="noStrike" kern="1200" baseline="0" dirty="0">
                          <a:solidFill>
                            <a:schemeClr val="dk1"/>
                          </a:solidFill>
                          <a:latin typeface="+mn-lt"/>
                          <a:ea typeface="+mn-ea"/>
                          <a:cs typeface="+mn-cs"/>
                        </a:rPr>
                        <a:t>an agreement between two or more parties that is binding on those parties, to the degree that to renege on the agreement will be costly”</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Formal and informal</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By necessity, usually long-term in nature and always incomplete</a:t>
                      </a:r>
                      <a:endParaRPr lang="en-US" sz="1200" dirty="0"/>
                    </a:p>
                  </a:txBody>
                  <a:tcPr marL="68580" marR="68580" marT="34290" marB="34290" anchor="ctr"/>
                </a:tc>
                <a:tc>
                  <a:txBody>
                    <a:bodyPr/>
                    <a:lstStyle/>
                    <a:p>
                      <a:pPr marL="0" indent="0" algn="l">
                        <a:buFont typeface="Arial" panose="020B0604020202020204" pitchFamily="34" charset="0"/>
                        <a:buNone/>
                      </a:pPr>
                      <a:r>
                        <a:rPr lang="en-US" sz="1200" dirty="0"/>
                        <a:t>Examples:</a:t>
                      </a:r>
                    </a:p>
                    <a:p>
                      <a:pPr marL="285750" indent="-285750" algn="l">
                        <a:buFont typeface="Arial" panose="020B0604020202020204" pitchFamily="34" charset="0"/>
                        <a:buChar char="•"/>
                      </a:pPr>
                      <a:r>
                        <a:rPr lang="en-US" sz="1200" dirty="0"/>
                        <a:t>Franchising</a:t>
                      </a:r>
                      <a:r>
                        <a:rPr lang="en-US" sz="1200" baseline="0" dirty="0"/>
                        <a:t> agreements and exclusive dealerships</a:t>
                      </a:r>
                    </a:p>
                    <a:p>
                      <a:pPr marL="285750" indent="-285750" algn="l">
                        <a:buFont typeface="Arial" panose="020B0604020202020204" pitchFamily="34" charset="0"/>
                        <a:buChar char="•"/>
                      </a:pPr>
                      <a:r>
                        <a:rPr lang="en-US" sz="1200" baseline="0" dirty="0"/>
                        <a:t>Coca-Cola and independent bottling companies</a:t>
                      </a:r>
                      <a:endParaRPr lang="en-US" sz="1200" dirty="0"/>
                    </a:p>
                  </a:txBody>
                  <a:tcPr marL="68580" marR="68580" marT="34290" marB="34290" anchor="ctr"/>
                </a:tc>
                <a:tc>
                  <a:txBody>
                    <a:bodyPr/>
                    <a:lstStyle/>
                    <a:p>
                      <a:pPr algn="l"/>
                      <a:r>
                        <a:rPr lang="en-US" sz="1200" dirty="0"/>
                        <a:t>Examples:</a:t>
                      </a:r>
                    </a:p>
                    <a:p>
                      <a:pPr marL="285750" indent="-285750" algn="l">
                        <a:buFont typeface="Arial" panose="020B0604020202020204" pitchFamily="34" charset="0"/>
                        <a:buChar char="•"/>
                      </a:pPr>
                      <a:r>
                        <a:rPr lang="en-US" sz="1200" dirty="0"/>
                        <a:t>New venture division</a:t>
                      </a:r>
                      <a:r>
                        <a:rPr lang="en-US" sz="1200" baseline="0" dirty="0"/>
                        <a:t> in a corporate structure</a:t>
                      </a:r>
                    </a:p>
                    <a:p>
                      <a:pPr marL="285750" indent="-285750" algn="l">
                        <a:buFont typeface="Arial" panose="020B0604020202020204" pitchFamily="34" charset="0"/>
                        <a:buChar char="•"/>
                      </a:pPr>
                      <a:r>
                        <a:rPr lang="en-US" sz="1200" baseline="0" dirty="0"/>
                        <a:t>Single transfer pricing rules</a:t>
                      </a:r>
                      <a:endParaRPr lang="en-US" sz="1200" dirty="0"/>
                    </a:p>
                  </a:txBody>
                  <a:tcPr marL="68580" marR="68580" marT="34290" marB="34290" anchor="ctr"/>
                </a:tc>
                <a:extLst>
                  <a:ext uri="{0D108BD9-81ED-4DB2-BD59-A6C34878D82A}">
                    <a16:rowId xmlns:a16="http://schemas.microsoft.com/office/drawing/2014/main" val="10001"/>
                  </a:ext>
                </a:extLst>
              </a:tr>
              <a:tr h="2417693">
                <a:tc>
                  <a:txBody>
                    <a:bodyPr/>
                    <a:lstStyle/>
                    <a:p>
                      <a:pPr algn="ctr"/>
                      <a:r>
                        <a:rPr lang="en-US" sz="1200" b="1" dirty="0"/>
                        <a:t>Bargaining Power:</a:t>
                      </a:r>
                    </a:p>
                    <a:p>
                      <a:pPr marL="285750" indent="-285750">
                        <a:buFont typeface="Arial" panose="020B0604020202020204" pitchFamily="34" charset="0"/>
                        <a:buChar char="•"/>
                      </a:pPr>
                      <a:r>
                        <a:rPr lang="en-US" sz="1200" dirty="0"/>
                        <a:t>“</a:t>
                      </a:r>
                      <a:r>
                        <a:rPr lang="en-US" sz="1200" b="0" i="0" u="none" strike="noStrike" kern="1200" baseline="0" dirty="0">
                          <a:solidFill>
                            <a:schemeClr val="dk1"/>
                          </a:solidFill>
                          <a:latin typeface="+mn-lt"/>
                          <a:ea typeface="+mn-ea"/>
                          <a:cs typeface="+mn-cs"/>
                        </a:rPr>
                        <a:t>the ability of one party to a contract to be able to influence the terms and conditions of that contract or subsequent contracts in its own favor”</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Power increases unexpectedly and oftentimes gradually (long-term)</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Uncertain legal decisions/ environment</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Interrelated factors affecting relative power of contracting parties</a:t>
                      </a:r>
                    </a:p>
                  </a:txBody>
                  <a:tcPr marL="68580" marR="68580" marT="34290" marB="34290" anchor="ctr"/>
                </a:tc>
                <a:tc>
                  <a:txBody>
                    <a:bodyPr/>
                    <a:lstStyle/>
                    <a:p>
                      <a:pPr algn="l"/>
                      <a:r>
                        <a:rPr lang="en-US" sz="1200" dirty="0"/>
                        <a:t>Examples:</a:t>
                      </a:r>
                    </a:p>
                    <a:p>
                      <a:pPr marL="285750" indent="-285750" algn="l">
                        <a:buFont typeface="Arial" panose="020B0604020202020204" pitchFamily="34" charset="0"/>
                        <a:buChar char="•"/>
                      </a:pPr>
                      <a:r>
                        <a:rPr lang="en-US" sz="1200" dirty="0"/>
                        <a:t>Unionized</a:t>
                      </a:r>
                      <a:r>
                        <a:rPr lang="en-US" sz="1200" baseline="0" dirty="0"/>
                        <a:t> labor attempts to restrict outsourcing</a:t>
                      </a:r>
                    </a:p>
                    <a:p>
                      <a:pPr marL="285750" indent="-285750" algn="l">
                        <a:buFont typeface="Arial" panose="020B0604020202020204" pitchFamily="34" charset="0"/>
                        <a:buChar char="•"/>
                      </a:pPr>
                      <a:r>
                        <a:rPr lang="en-US" sz="1200" baseline="0" dirty="0"/>
                        <a:t>UAW strike against GM in 1996</a:t>
                      </a:r>
                    </a:p>
                    <a:p>
                      <a:pPr marL="285750" indent="-285750" algn="l">
                        <a:buFont typeface="Arial" panose="020B0604020202020204" pitchFamily="34" charset="0"/>
                        <a:buChar char="•"/>
                      </a:pPr>
                      <a:r>
                        <a:rPr lang="en-US" sz="1200" baseline="0" dirty="0"/>
                        <a:t>Franchising and the growth of franchisee organizations (AFA and AAFD)</a:t>
                      </a:r>
                      <a:endParaRPr lang="en-US" sz="1200" dirty="0"/>
                    </a:p>
                  </a:txBody>
                  <a:tcPr marL="68580" marR="68580" marT="34290" marB="34290" anchor="ctr"/>
                </a:tc>
                <a:tc>
                  <a:txBody>
                    <a:bodyPr/>
                    <a:lstStyle/>
                    <a:p>
                      <a:pPr algn="l"/>
                      <a:r>
                        <a:rPr lang="en-US" sz="1200" dirty="0"/>
                        <a:t>Examples:</a:t>
                      </a:r>
                    </a:p>
                    <a:p>
                      <a:pPr marL="285750" indent="-285750" algn="l">
                        <a:buFont typeface="Arial" panose="020B0604020202020204" pitchFamily="34" charset="0"/>
                        <a:buChar char="•"/>
                      </a:pPr>
                      <a:r>
                        <a:rPr lang="en-US" sz="1200" dirty="0"/>
                        <a:t>Long-distance</a:t>
                      </a:r>
                      <a:r>
                        <a:rPr lang="en-US" sz="1200" baseline="0" dirty="0"/>
                        <a:t> trucking companies seeking to enter short-haul industry</a:t>
                      </a:r>
                    </a:p>
                    <a:p>
                      <a:pPr marL="285750" indent="-285750" algn="l">
                        <a:buFont typeface="Arial" panose="020B0604020202020204" pitchFamily="34" charset="0"/>
                        <a:buChar char="•"/>
                      </a:pPr>
                      <a:r>
                        <a:rPr lang="en-US" sz="1200" baseline="0" dirty="0"/>
                        <a:t>American Airlines seeking to establish short-route subsidiary, American Eagle</a:t>
                      </a:r>
                      <a:endParaRPr lang="en-US" sz="1200" dirty="0"/>
                    </a:p>
                  </a:txBody>
                  <a:tcPr marL="68580" marR="68580" marT="34290" marB="34290" anchor="ctr"/>
                </a:tc>
                <a:extLst>
                  <a:ext uri="{0D108BD9-81ED-4DB2-BD59-A6C34878D82A}">
                    <a16:rowId xmlns:a16="http://schemas.microsoft.com/office/drawing/2014/main" val="10002"/>
                  </a:ext>
                </a:extLst>
              </a:tr>
            </a:tbl>
          </a:graphicData>
        </a:graphic>
      </p:graphicFrame>
      <p:sp>
        <p:nvSpPr>
          <p:cNvPr id="5" name="TextBox 4"/>
          <p:cNvSpPr txBox="1"/>
          <p:nvPr/>
        </p:nvSpPr>
        <p:spPr>
          <a:xfrm>
            <a:off x="3398109" y="939045"/>
            <a:ext cx="5399902" cy="400110"/>
          </a:xfrm>
          <a:prstGeom prst="rect">
            <a:avLst/>
          </a:prstGeom>
          <a:noFill/>
        </p:spPr>
        <p:txBody>
          <a:bodyPr wrap="square" rtlCol="0">
            <a:spAutoFit/>
          </a:bodyPr>
          <a:lstStyle/>
          <a:p>
            <a:pPr algn="ctr"/>
            <a:r>
              <a:rPr lang="en-US" sz="2000" b="1" dirty="0"/>
              <a:t>Types of Governance Inseparability</a:t>
            </a:r>
          </a:p>
        </p:txBody>
      </p:sp>
      <p:sp>
        <p:nvSpPr>
          <p:cNvPr id="6" name="TextBox 5"/>
          <p:cNvSpPr txBox="1"/>
          <p:nvPr/>
        </p:nvSpPr>
        <p:spPr>
          <a:xfrm rot="10800000">
            <a:off x="122726" y="2113774"/>
            <a:ext cx="492443" cy="4153210"/>
          </a:xfrm>
          <a:prstGeom prst="rect">
            <a:avLst/>
          </a:prstGeom>
          <a:noFill/>
        </p:spPr>
        <p:txBody>
          <a:bodyPr vert="eaVert" wrap="square" rtlCol="0">
            <a:spAutoFit/>
          </a:bodyPr>
          <a:lstStyle/>
          <a:p>
            <a:r>
              <a:rPr lang="en-US" sz="2000" b="1" dirty="0"/>
              <a:t>Causes of Governance Inseparability</a:t>
            </a:r>
          </a:p>
        </p:txBody>
      </p:sp>
    </p:spTree>
    <p:extLst>
      <p:ext uri="{BB962C8B-B14F-4D97-AF65-F5344CB8AC3E}">
        <p14:creationId xmlns:p14="http://schemas.microsoft.com/office/powerpoint/2010/main" val="26867085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1066</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Adobe Garamond Pro</vt:lpstr>
      <vt:lpstr>Adobe Garamond Pro Bold</vt:lpstr>
      <vt:lpstr>Arial</vt:lpstr>
      <vt:lpstr>Calibri</vt:lpstr>
      <vt:lpstr>Times New Roman</vt:lpstr>
      <vt:lpstr>Wingdings</vt:lpstr>
      <vt:lpstr>1_Office Theme</vt:lpstr>
      <vt:lpstr>Contractual Commitments, Bargaining Power, and Governance Inseparability: Incorporating History into Transaction Cost Theory </vt:lpstr>
      <vt:lpstr>Overview</vt:lpstr>
      <vt:lpstr>Determinants of governance inseparability</vt:lpstr>
      <vt:lpstr>Transaction costs: Core assumptions</vt:lpstr>
      <vt:lpstr>Constraints: Governance switching and differentiation</vt:lpstr>
      <vt:lpstr>Bargaining power and switching constraints</vt:lpstr>
      <vt:lpstr>Bargaining power: Differentiation constraints</vt:lpstr>
      <vt:lpstr>Governance inseparability: Some general implications</vt:lpstr>
      <vt:lpstr>Governance inseparability</vt:lpstr>
      <vt:lpstr> Implications for the use of alternative governance mechanisms </vt:lpstr>
      <vt:lpstr> Implications for firm scope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CONTRACTUAL COMMITMENTS, BARGAINING POWER, AND GOVERNANCE INSEPARABILITY: INCORPORATING HISTORY INTO TRANSACTION COST THEORY</dc:title>
  <dc:creator>Deberge, Thomas M</dc:creator>
  <cp:lastModifiedBy>Joe Mahoney</cp:lastModifiedBy>
  <cp:revision>51</cp:revision>
  <cp:lastPrinted>2017-09-06T20:05:47Z</cp:lastPrinted>
  <dcterms:created xsi:type="dcterms:W3CDTF">2017-09-06T16:20:35Z</dcterms:created>
  <dcterms:modified xsi:type="dcterms:W3CDTF">2024-01-21T23:46:26Z</dcterms:modified>
</cp:coreProperties>
</file>